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63" r:id="rId4"/>
    <p:sldId id="285" r:id="rId5"/>
    <p:sldId id="284" r:id="rId6"/>
    <p:sldId id="262" r:id="rId7"/>
    <p:sldId id="287" r:id="rId8"/>
    <p:sldId id="264" r:id="rId9"/>
    <p:sldId id="267" r:id="rId10"/>
    <p:sldId id="265" r:id="rId11"/>
    <p:sldId id="268" r:id="rId12"/>
    <p:sldId id="272" r:id="rId13"/>
    <p:sldId id="271" r:id="rId14"/>
    <p:sldId id="261" r:id="rId15"/>
    <p:sldId id="269" r:id="rId16"/>
    <p:sldId id="275" r:id="rId17"/>
    <p:sldId id="297" r:id="rId18"/>
    <p:sldId id="270" r:id="rId19"/>
    <p:sldId id="277" r:id="rId20"/>
    <p:sldId id="256" r:id="rId21"/>
    <p:sldId id="291" r:id="rId22"/>
    <p:sldId id="279" r:id="rId23"/>
    <p:sldId id="289" r:id="rId24"/>
    <p:sldId id="280" r:id="rId25"/>
    <p:sldId id="281" r:id="rId26"/>
    <p:sldId id="294" r:id="rId27"/>
    <p:sldId id="282" r:id="rId28"/>
    <p:sldId id="295" r:id="rId29"/>
    <p:sldId id="273" r:id="rId30"/>
    <p:sldId id="296" r:id="rId31"/>
    <p:sldId id="260" r:id="rId32"/>
    <p:sldId id="288" r:id="rId33"/>
  </p:sldIdLst>
  <p:sldSz cx="9144000" cy="6858000" type="screen4x3"/>
  <p:notesSz cx="6858000" cy="9144000"/>
  <p:custDataLst>
    <p:tags r:id="rId3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50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A7B45F-BE54-46D2-9CFD-0744EA4AFA80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B2589F-3414-4674-8CD1-B93573C22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1F4-7660-4B77-A4C1-45012866585E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B934-A279-4DCE-9C88-47937C627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4483B-A24F-437A-8D51-0E60A7A0AED5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353BB-6752-48E2-8CE8-4DDAD476B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75C88-C391-4A4E-8269-53DCB07B3DB7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6C27-DB80-40EF-896C-EDBE33035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86B8B8-F4FC-4491-A895-1180A645EE64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A30B21-1DED-45E4-80A4-D7B1F666E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05CA2-3765-405B-97BA-ABC0D5A96CF4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A6D10-8B37-427B-9839-BB06504A5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4CE2BF-E892-4346-80F6-C4DBD71A500C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7013F3-292D-48C2-8ACC-E00206A7F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FFF2-C5EC-4A42-BC02-1D8B984C4744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F4D68-DB4F-4CCE-BFB2-8F9B9624A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40E4B2-3334-4503-9918-0DDA4116739F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3A1A8E-0AA6-4A47-ACB3-1185DEB78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CFA656-A2EA-4309-B710-93951F773D11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71EF2F-6E8A-4020-8C01-12E75FCA6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1F223D-A911-4FDC-8AA1-533131EFE188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B494EC-06CC-4FEB-BC83-44B93A842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8EC9844-75FE-4BCB-8AB2-C4D357005130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B1750E27-ED19-4EB5-A6CB-B400E7E85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&#1042;&#1056;&#1045;&#1052;&#1045;&#1053;&#1053;&#1054;\2%20&#1057;&#1077;&#1081;&#1095;&#1072;&#1089;%20&#1074;%20&#1088;&#1072;&#1073;&#1086;&#1090;&#1077;\&#1041;&#1040;&#1058;&#1040;&#1056;&#1045;&#1049;&#1050;&#1040;\&#1057;&#1054;&#1094;&#1080;&#1086;&#1083;&#1086;&#1075;&#1080;\&#1052;&#1077;&#1078;&#1087;&#1088;&#1077;&#1076;&#1084;&#1077;&#1090;&#1085;&#1099;&#1081;%20&#1087;&#1088;&#1086;&#1077;&#1082;&#1090;\DSCN6886.MOV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&#1042;&#1056;&#1045;&#1052;&#1045;&#1053;&#1053;&#1054;\2%20&#1057;&#1077;&#1081;&#1095;&#1072;&#1089;%20&#1074;%20&#1088;&#1072;&#1073;&#1086;&#1090;&#1077;\&#1041;&#1040;&#1058;&#1040;&#1056;&#1045;&#1049;&#1050;&#1040;\&#1057;&#1054;&#1094;&#1080;&#1086;&#1083;&#1086;&#1075;&#1080;\&#1052;&#1077;&#1078;&#1087;&#1088;&#1077;&#1076;&#1084;&#1077;&#1090;&#1085;&#1099;&#1081;%20&#1087;&#1088;&#1086;&#1077;&#1082;&#1090;\DSCN6885.M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908050"/>
            <a:ext cx="7772400" cy="21875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>«</a:t>
            </a:r>
            <a:r>
              <a:rPr lang="ru-RU" sz="8000" dirty="0" smtClean="0">
                <a:solidFill>
                  <a:srgbClr val="FF0000"/>
                </a:solidFill>
              </a:rPr>
              <a:t>Плюсы</a:t>
            </a: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> и </a:t>
            </a:r>
            <a:r>
              <a:rPr lang="ru-RU" sz="8000" dirty="0" smtClean="0">
                <a:solidFill>
                  <a:srgbClr val="0070C0"/>
                </a:solidFill>
              </a:rPr>
              <a:t>минусы</a:t>
            </a:r>
            <a:br>
              <a:rPr lang="ru-RU" sz="8000" dirty="0" smtClean="0">
                <a:solidFill>
                  <a:srgbClr val="0070C0"/>
                </a:solidFill>
              </a:rPr>
            </a:b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> БАТАРЕЙКИ»</a:t>
            </a:r>
            <a:endParaRPr lang="ru-RU" sz="8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0163" y="3630613"/>
            <a:ext cx="6400800" cy="1752600"/>
          </a:xfrm>
        </p:spPr>
        <p:txBody>
          <a:bodyPr/>
          <a:lstStyle/>
          <a:p>
            <a:pPr marL="26988" algn="ctr"/>
            <a:r>
              <a:rPr lang="ru-RU" b="1" smtClean="0">
                <a:solidFill>
                  <a:srgbClr val="0070C0"/>
                </a:solidFill>
              </a:rPr>
              <a:t>Группа «Социологи»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588" y="4581525"/>
            <a:ext cx="8785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Corbel" pitchFamily="34" charset="0"/>
              </a:rPr>
              <a:t>МБОУ СОШ № 19 г. Коврова, 2015</a:t>
            </a:r>
            <a:br>
              <a:rPr lang="ru-RU">
                <a:solidFill>
                  <a:srgbClr val="0070C0"/>
                </a:solidFill>
                <a:latin typeface="Corbel" pitchFamily="34" charset="0"/>
              </a:rPr>
            </a:br>
            <a:r>
              <a:rPr lang="ru-RU">
                <a:solidFill>
                  <a:srgbClr val="0070C0"/>
                </a:solidFill>
                <a:latin typeface="Corbel" pitchFamily="34" charset="0"/>
              </a:rPr>
              <a:t>Руководитель: Резвова Н.Г.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187450" y="908050"/>
            <a:ext cx="7272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"/>
          <p:cNvSpPr txBox="1">
            <a:spLocks noChangeArrowheads="1"/>
          </p:cNvSpPr>
          <p:nvPr/>
        </p:nvSpPr>
        <p:spPr bwMode="auto">
          <a:xfrm>
            <a:off x="179388" y="260350"/>
            <a:ext cx="87137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orbel" pitchFamily="34" charset="0"/>
              </a:rPr>
              <a:t>Разработка анкеты для опроса населения города Коврова</a:t>
            </a:r>
            <a:br>
              <a:rPr lang="ru-RU" sz="2400" b="1">
                <a:latin typeface="Corbel" pitchFamily="34" charset="0"/>
              </a:rPr>
            </a:br>
            <a:r>
              <a:rPr lang="ru-RU" sz="3200" b="1">
                <a:solidFill>
                  <a:srgbClr val="0070C0"/>
                </a:solidFill>
                <a:latin typeface="Corbel" pitchFamily="34" charset="0"/>
              </a:rPr>
              <a:t>«Батарейка в вашем доме»</a:t>
            </a:r>
          </a:p>
        </p:txBody>
      </p:sp>
      <p:pic>
        <p:nvPicPr>
          <p:cNvPr id="4" name="Picture 2" descr="C:\ВРЕМЕННО\Последнее фото\1 2015 год\Батарейка\Социологи\Обработка данных\DSCN64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287463"/>
            <a:ext cx="6840538" cy="5130800"/>
          </a:xfrm>
          <a:prstGeom prst="rect">
            <a:avLst/>
          </a:prstGeom>
          <a:noFill/>
          <a:ln w="9525">
            <a:solidFill>
              <a:srgbClr val="2A6D7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8424862" cy="619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260350"/>
            <a:ext cx="8137525" cy="1693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</a:rPr>
              <a:t>Исследовательский компонент 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latin typeface="+mj-lt"/>
              </a:rPr>
              <a:t>   </a:t>
            </a:r>
            <a:r>
              <a:rPr lang="ru-RU" sz="3600" b="1" dirty="0">
                <a:solidFill>
                  <a:srgbClr val="0070C0"/>
                </a:solidFill>
                <a:latin typeface="+mj-lt"/>
              </a:rPr>
              <a:t>социологического опроса</a:t>
            </a:r>
            <a:endParaRPr lang="ru-RU" sz="3600" dirty="0">
              <a:solidFill>
                <a:srgbClr val="0070C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j-lt"/>
            </a:endParaRP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755650" y="1773238"/>
            <a:ext cx="75612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Corbel" pitchFamily="34" charset="0"/>
              </a:rPr>
              <a:t>Сравнить уровень экологической грамотности и экологической ответственности взрослых и детей в вопросе утилизации батареек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539750" y="3644900"/>
            <a:ext cx="799306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latin typeface="Corbel" pitchFamily="34" charset="0"/>
              </a:rPr>
              <a:t>Для участия в диагностике  мы  выбрали контингент:</a:t>
            </a:r>
            <a:r>
              <a:rPr lang="ru-RU">
                <a:latin typeface="Corbel" pitchFamily="34" charset="0"/>
              </a:rPr>
              <a:t/>
            </a:r>
            <a:br>
              <a:rPr lang="ru-RU">
                <a:latin typeface="Corbel" pitchFamily="34" charset="0"/>
              </a:rPr>
            </a:br>
            <a:r>
              <a:rPr lang="ru-RU" sz="2400" b="1" i="1">
                <a:latin typeface="Corbel" pitchFamily="34" charset="0"/>
              </a:rPr>
              <a:t>дети (10-18 лет); </a:t>
            </a:r>
            <a:br>
              <a:rPr lang="ru-RU" sz="2400" b="1" i="1">
                <a:latin typeface="Corbel" pitchFamily="34" charset="0"/>
              </a:rPr>
            </a:br>
            <a:r>
              <a:rPr lang="ru-RU" sz="2400" b="1" i="1">
                <a:latin typeface="Corbel" pitchFamily="34" charset="0"/>
              </a:rPr>
              <a:t>взрослые (19-55); </a:t>
            </a:r>
            <a:br>
              <a:rPr lang="ru-RU" sz="2400" b="1" i="1">
                <a:latin typeface="Corbel" pitchFamily="34" charset="0"/>
              </a:rPr>
            </a:br>
            <a:r>
              <a:rPr lang="ru-RU" sz="2400" b="1" i="1">
                <a:latin typeface="Corbel" pitchFamily="34" charset="0"/>
              </a:rPr>
              <a:t>пенсионеры (55-100)</a:t>
            </a:r>
          </a:p>
          <a:p>
            <a:r>
              <a:rPr lang="ru-RU" sz="2400" b="1" i="1">
                <a:latin typeface="Corbel" pitchFamily="34" charset="0"/>
              </a:rPr>
              <a:t/>
            </a:r>
            <a:br>
              <a:rPr lang="ru-RU" sz="2400" b="1" i="1">
                <a:latin typeface="Corbel" pitchFamily="34" charset="0"/>
              </a:rPr>
            </a:br>
            <a:endParaRPr lang="ru-RU" sz="2400" b="1" i="1">
              <a:latin typeface="Corbel" pitchFamily="34" charset="0"/>
            </a:endParaRPr>
          </a:p>
          <a:p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395288" y="1628775"/>
            <a:ext cx="8208962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orbel" pitchFamily="34" charset="0"/>
              </a:rPr>
              <a:t>Было опрошено:</a:t>
            </a:r>
            <a:r>
              <a:rPr lang="ru-RU">
                <a:latin typeface="Corbel" pitchFamily="34" charset="0"/>
              </a:rPr>
              <a:t/>
            </a:r>
            <a:br>
              <a:rPr lang="ru-RU">
                <a:latin typeface="Corbel" pitchFamily="34" charset="0"/>
              </a:rPr>
            </a:br>
            <a:endParaRPr lang="ru-RU">
              <a:latin typeface="Corbel" pitchFamily="34" charset="0"/>
            </a:endParaRPr>
          </a:p>
          <a:p>
            <a:r>
              <a:rPr lang="ru-RU" sz="2000" b="1">
                <a:latin typeface="Corbel" pitchFamily="34" charset="0"/>
              </a:rPr>
              <a:t>дети –  216 чел. </a:t>
            </a:r>
            <a:br>
              <a:rPr lang="ru-RU" sz="2000" b="1">
                <a:latin typeface="Corbel" pitchFamily="34" charset="0"/>
              </a:rPr>
            </a:br>
            <a:endParaRPr lang="ru-RU" sz="2000" b="1">
              <a:latin typeface="Corbel" pitchFamily="34" charset="0"/>
            </a:endParaRPr>
          </a:p>
          <a:p>
            <a:r>
              <a:rPr lang="ru-RU" sz="2000" b="1">
                <a:latin typeface="Corbel" pitchFamily="34" charset="0"/>
              </a:rPr>
              <a:t>взрослые – 52 чел.</a:t>
            </a:r>
            <a:br>
              <a:rPr lang="ru-RU" sz="2000" b="1">
                <a:latin typeface="Corbel" pitchFamily="34" charset="0"/>
              </a:rPr>
            </a:br>
            <a:endParaRPr lang="ru-RU" sz="2000" b="1">
              <a:latin typeface="Corbel" pitchFamily="34" charset="0"/>
            </a:endParaRPr>
          </a:p>
          <a:p>
            <a:r>
              <a:rPr lang="ru-RU" sz="2000" b="1">
                <a:latin typeface="Corbel" pitchFamily="34" charset="0"/>
              </a:rPr>
              <a:t>пенсионеры – 32 чел.</a:t>
            </a:r>
          </a:p>
          <a:p>
            <a:endParaRPr lang="ru-RU" sz="2000" b="1">
              <a:latin typeface="Corbel" pitchFamily="34" charset="0"/>
            </a:endParaRPr>
          </a:p>
          <a:p>
            <a:r>
              <a:rPr lang="ru-RU" sz="2000" b="1">
                <a:solidFill>
                  <a:srgbClr val="FF0000"/>
                </a:solidFill>
                <a:latin typeface="Corbel" pitchFamily="34" charset="0"/>
              </a:rPr>
              <a:t>ВСЕГО – 300 чел.</a:t>
            </a:r>
            <a:r>
              <a:rPr lang="ru-RU" sz="2000" b="1">
                <a:latin typeface="Corbel" pitchFamily="34" charset="0"/>
              </a:rPr>
              <a:t/>
            </a:r>
            <a:br>
              <a:rPr lang="ru-RU" sz="2000" b="1">
                <a:latin typeface="Corbel" pitchFamily="34" charset="0"/>
              </a:rPr>
            </a:br>
            <a:endParaRPr lang="ru-RU" sz="2000" b="1">
              <a:latin typeface="Corbel" pitchFamily="34" charset="0"/>
            </a:endParaRPr>
          </a:p>
          <a:p>
            <a:endParaRPr lang="ru-RU">
              <a:latin typeface="Corbe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288" y="115888"/>
            <a:ext cx="8137525" cy="1693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</a:rPr>
              <a:t>Социологический опрос</a:t>
            </a:r>
            <a:br>
              <a:rPr lang="ru-RU" sz="3600" b="1" dirty="0">
                <a:solidFill>
                  <a:srgbClr val="0070C0"/>
                </a:solidFill>
                <a:latin typeface="+mj-lt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</a:rPr>
              <a:t>«Батарейка в вашем доме»</a:t>
            </a:r>
            <a:endParaRPr lang="ru-RU" sz="3600" dirty="0">
              <a:solidFill>
                <a:srgbClr val="0070C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j-lt"/>
            </a:endParaRPr>
          </a:p>
        </p:txBody>
      </p:sp>
      <p:pic>
        <p:nvPicPr>
          <p:cNvPr id="1026" name="Picture 2" descr="C:\ВРЕМЕННО\2 Сейчас в работе\БАТАРЕЙКА\СОциологи\Визитка\DSCN69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690688"/>
            <a:ext cx="5040313" cy="3970337"/>
          </a:xfrm>
          <a:prstGeom prst="rect">
            <a:avLst/>
          </a:prstGeom>
          <a:noFill/>
          <a:ln w="9525">
            <a:solidFill>
              <a:srgbClr val="967D4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ВРЕМЕННО\Последнее фото\1 2015 год\Батарейка\Социологи\Соц опрос 5 класс\DSCN65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908050"/>
            <a:ext cx="24939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C:\ВРЕМЕННО\Последнее фото\1 2015 год\Батарейка\Социологи\Соц опрос 5 класс\DSCN65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908050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C:\ВРЕМЕННО\Последнее фото\1 2015 год\Батарейка\Социологи\Соц опрос 5 класс\DSCN65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860800"/>
            <a:ext cx="3192463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C:\ВРЕМЕННО\Последнее фото\1 2015 год\Батарейка\Социологи\Соц опрос 5 класс\DSCN65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4300" y="3860800"/>
            <a:ext cx="34321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8313" y="1889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Анкетирование учащихся в школе</a:t>
            </a: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250825" y="3357563"/>
            <a:ext cx="82819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rbel" pitchFamily="34" charset="0"/>
              </a:rPr>
              <a:t>(учащиеся 5ых,7ых, 9ых, 10ых классов школы № 19)</a:t>
            </a:r>
            <a:br>
              <a:rPr lang="ru-RU" b="1">
                <a:latin typeface="Corbel" pitchFamily="34" charset="0"/>
              </a:rPr>
            </a:br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13" y="1889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Опрос населения города Коврова</a:t>
            </a:r>
          </a:p>
        </p:txBody>
      </p:sp>
      <p:pic>
        <p:nvPicPr>
          <p:cNvPr id="1026" name="Picture 2" descr="C:\ВРЕМЕННО\Последнее фото\1 2015 год\Батарейка\У посылторга\100NIKON\DSCN68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981075"/>
            <a:ext cx="6042025" cy="4824413"/>
          </a:xfrm>
          <a:prstGeom prst="rect">
            <a:avLst/>
          </a:prstGeom>
          <a:noFill/>
          <a:ln w="9525">
            <a:solidFill>
              <a:srgbClr val="967D4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ВРЕМЕННО\Последнее фото\1 2015 год\Батарейка\У посылторга\100NIKON\DSCN68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4519612" cy="3895725"/>
          </a:xfrm>
          <a:prstGeom prst="rect">
            <a:avLst/>
          </a:prstGeom>
          <a:noFill/>
          <a:ln w="9525">
            <a:solidFill>
              <a:srgbClr val="967D42"/>
            </a:solidFill>
            <a:miter lim="800000"/>
            <a:headEnd/>
            <a:tailEnd/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68313" y="0"/>
            <a:ext cx="8229600" cy="121443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Рекламная акция </a:t>
            </a: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«Батарейки, сдавайтесь!»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755650" y="5300663"/>
            <a:ext cx="7777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Инициативная группа «Социологи» не только задавала вопросы.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В ходе общения, особенно со взрослыми, пожилыми людьми, мы проводили  разъяснительную и агитационную работу </a:t>
            </a:r>
          </a:p>
        </p:txBody>
      </p:sp>
      <p:pic>
        <p:nvPicPr>
          <p:cNvPr id="3" name="Picture 2" descr="C:\ВРЕМЕННО\Последнее фото\1 2015 год\Батарейка\У посылторга\100NIKON\DSCN6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68413"/>
            <a:ext cx="4102100" cy="3890962"/>
          </a:xfrm>
          <a:prstGeom prst="rect">
            <a:avLst/>
          </a:prstGeom>
          <a:noFill/>
          <a:ln w="9525">
            <a:solidFill>
              <a:srgbClr val="967D4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684213" y="0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Опрос населения города Коврова</a:t>
            </a:r>
            <a:endParaRPr lang="ru-RU" sz="3600" b="1" dirty="0" smtClean="0">
              <a:solidFill>
                <a:srgbClr val="0070C0"/>
              </a:solidFill>
              <a:effectLst/>
            </a:endParaRPr>
          </a:p>
        </p:txBody>
      </p:sp>
      <p:pic>
        <p:nvPicPr>
          <p:cNvPr id="5" name="DSCN6886.MO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1052513"/>
            <a:ext cx="8215312" cy="46212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ВРЕМЕННО\Последнее фото\1 2015 год\Батарейка\Социологи\Обработка данных\DSCN64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981075"/>
            <a:ext cx="42227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3" descr="C:\ВРЕМЕННО\Последнее фото\1 2015 год\Батарейка\Социологи\Обработка данных\DSCN64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981075"/>
            <a:ext cx="4176712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8313" y="11588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Обработка результатов соцопроса</a:t>
            </a:r>
          </a:p>
        </p:txBody>
      </p:sp>
      <p:pic>
        <p:nvPicPr>
          <p:cNvPr id="6" name="Picture 2" descr="C:\ВРЕМЕННО\2 Сейчас в работе\БАТАРЕЙКА\СОциологи\Визитка\DSCN69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3500438"/>
            <a:ext cx="3887788" cy="3087687"/>
          </a:xfrm>
          <a:prstGeom prst="rect">
            <a:avLst/>
          </a:prstGeom>
          <a:noFill/>
          <a:ln w="9525">
            <a:solidFill>
              <a:srgbClr val="967D4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Результаты соцопроса</a:t>
            </a:r>
            <a:endParaRPr lang="ru-RU" sz="3600" b="1" dirty="0" smtClean="0">
              <a:solidFill>
                <a:srgbClr val="0070C0"/>
              </a:solidFill>
              <a:effectLst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l="19781" t="39586" r="19385" b="10211"/>
          <a:stretch>
            <a:fillRect/>
          </a:stretch>
        </p:blipFill>
        <p:spPr bwMode="auto">
          <a:xfrm>
            <a:off x="323850" y="908050"/>
            <a:ext cx="842486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611188" y="404813"/>
            <a:ext cx="32400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70C0"/>
                </a:solidFill>
                <a:latin typeface="Corbel" pitchFamily="34" charset="0"/>
              </a:rPr>
              <a:t>Наша визитка</a:t>
            </a:r>
          </a:p>
        </p:txBody>
      </p:sp>
      <p:pic>
        <p:nvPicPr>
          <p:cNvPr id="14338" name="Picture 2" descr="C:\ВРЕМЕННО\2 Сейчас в работе\БАТАРЕЙКА\СОциологи\Визитка\DSCN69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476250"/>
            <a:ext cx="4608513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07950" y="2492375"/>
            <a:ext cx="38163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Группа: </a:t>
            </a:r>
            <a:r>
              <a:rPr lang="ru-RU">
                <a:latin typeface="Corbel" pitchFamily="34" charset="0"/>
              </a:rPr>
              <a:t>«Социологи»</a:t>
            </a:r>
            <a:br>
              <a:rPr lang="ru-RU">
                <a:latin typeface="Corbel" pitchFamily="34" charset="0"/>
              </a:rPr>
            </a:br>
            <a:r>
              <a:rPr lang="ru-RU" b="1">
                <a:latin typeface="Corbel" pitchFamily="34" charset="0"/>
              </a:rPr>
              <a:t>Руководитель:</a:t>
            </a:r>
            <a:r>
              <a:rPr lang="ru-RU">
                <a:latin typeface="Corbel" pitchFamily="34" charset="0"/>
              </a:rPr>
              <a:t> Резвова Н.Г.</a:t>
            </a:r>
            <a:br>
              <a:rPr lang="ru-RU">
                <a:latin typeface="Corbel" pitchFamily="34" charset="0"/>
              </a:rPr>
            </a:br>
            <a:r>
              <a:rPr lang="ru-RU" b="1">
                <a:latin typeface="Corbel" pitchFamily="34" charset="0"/>
              </a:rPr>
              <a:t>Координатор:</a:t>
            </a:r>
            <a:r>
              <a:rPr lang="ru-RU">
                <a:latin typeface="Corbel" pitchFamily="34" charset="0"/>
              </a:rPr>
              <a:t> Ермакова Полина</a:t>
            </a:r>
            <a:br>
              <a:rPr lang="ru-RU">
                <a:latin typeface="Corbel" pitchFamily="34" charset="0"/>
              </a:rPr>
            </a:br>
            <a:r>
              <a:rPr lang="ru-RU" b="1">
                <a:latin typeface="Corbel" pitchFamily="34" charset="0"/>
              </a:rPr>
              <a:t>Состав группы: </a:t>
            </a:r>
            <a:r>
              <a:rPr lang="ru-RU">
                <a:latin typeface="Corbel" pitchFamily="34" charset="0"/>
              </a:rPr>
              <a:t>Горовая Владлена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                            Каменева Олеся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                            Щурилова Екатерина</a:t>
            </a:r>
          </a:p>
          <a:p>
            <a:r>
              <a:rPr lang="ru-RU">
                <a:latin typeface="Corbel" pitchFamily="34" charset="0"/>
              </a:rPr>
              <a:t>                             Вонотков Роман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                            Телегина Алёна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21875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Информационный бюллетень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«Батарейки в вашем доме»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277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3284538"/>
            <a:ext cx="6400800" cy="1752600"/>
          </a:xfrm>
        </p:spPr>
        <p:txBody>
          <a:bodyPr/>
          <a:lstStyle/>
          <a:p>
            <a:pPr marL="26988"/>
            <a:r>
              <a:rPr lang="ru-RU" b="1" smtClean="0">
                <a:solidFill>
                  <a:schemeClr val="tx1"/>
                </a:solidFill>
              </a:rPr>
              <a:t>Группа «Социологи»</a:t>
            </a:r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107950" y="3860800"/>
            <a:ext cx="8785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МБОУ СОШ № 19 г. Коврова, 2015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Руководитель: Резвова Н.Г.</a:t>
            </a:r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1187450" y="1196975"/>
            <a:ext cx="7272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Вопрос № 1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Сколько батареек используется в вашем  доме?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3379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650" y="1052513"/>
          <a:ext cx="7931150" cy="4248150"/>
        </p:xfrm>
        <a:graphic>
          <a:graphicData uri="http://schemas.openxmlformats.org/presentationml/2006/ole">
            <p:oleObj spid="_x0000_s33794" r:id="rId3" imgW="7931583" imgH="4249280" progId="Excel.Chart.8">
              <p:embed/>
            </p:oleObj>
          </a:graphicData>
        </a:graphic>
      </p:graphicFrame>
      <p:sp>
        <p:nvSpPr>
          <p:cNvPr id="33795" name="TextBox 6"/>
          <p:cNvSpPr txBox="1">
            <a:spLocks noChangeArrowheads="1"/>
          </p:cNvSpPr>
          <p:nvPr/>
        </p:nvSpPr>
        <p:spPr bwMode="auto">
          <a:xfrm>
            <a:off x="323850" y="5013325"/>
            <a:ext cx="864076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orbel" pitchFamily="34" charset="0"/>
              </a:rPr>
              <a:t>83% населения (36% + 47%) </a:t>
            </a:r>
            <a:r>
              <a:rPr lang="ru-RU" sz="2800" b="1">
                <a:latin typeface="Corbel" pitchFamily="34" charset="0"/>
              </a:rPr>
              <a:t/>
            </a:r>
            <a:br>
              <a:rPr lang="ru-RU" sz="2800" b="1">
                <a:latin typeface="Corbel" pitchFamily="34" charset="0"/>
              </a:rPr>
            </a:br>
            <a:r>
              <a:rPr lang="ru-RU" sz="2800" b="1">
                <a:latin typeface="Corbel" pitchFamily="34" charset="0"/>
              </a:rPr>
              <a:t>использует в своей повседневной жизни</a:t>
            </a:r>
            <a:br>
              <a:rPr lang="ru-RU" sz="2800" b="1">
                <a:latin typeface="Corbel" pitchFamily="34" charset="0"/>
              </a:rPr>
            </a:br>
            <a:r>
              <a:rPr lang="ru-RU" sz="2800" b="1">
                <a:latin typeface="Corbel" pitchFamily="34" charset="0"/>
              </a:rPr>
              <a:t> более 5 батареек, из них 47% - более 10!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4235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Вопрос № 1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Сколько батареек используется в вашем  доме?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34818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87450" y="1052513"/>
          <a:ext cx="6264275" cy="2376487"/>
        </p:xfrm>
        <a:graphic>
          <a:graphicData uri="http://schemas.openxmlformats.org/presentationml/2006/ole">
            <p:oleObj spid="_x0000_s34818" r:id="rId3" imgW="6261135" imgH="2371550" progId="Excel.Chart.8">
              <p:embed/>
            </p:oleObj>
          </a:graphicData>
        </a:graphic>
      </p:graphicFrame>
      <p:graphicFrame>
        <p:nvGraphicFramePr>
          <p:cNvPr id="34819" name="Содержимое 3"/>
          <p:cNvGraphicFramePr>
            <a:graphicFrameLocks/>
          </p:cNvGraphicFramePr>
          <p:nvPr/>
        </p:nvGraphicFramePr>
        <p:xfrm>
          <a:off x="755650" y="3284538"/>
          <a:ext cx="7345363" cy="2447925"/>
        </p:xfrm>
        <a:graphic>
          <a:graphicData uri="http://schemas.openxmlformats.org/presentationml/2006/ole">
            <p:oleObj spid="_x0000_s34819" r:id="rId4" imgW="7346317" imgH="2444708" progId="Excel.Chart.8">
              <p:embed/>
            </p:oleObj>
          </a:graphicData>
        </a:graphic>
      </p:graphicFrame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250825" y="5732463"/>
            <a:ext cx="8569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Эти данные не решают поставленных задач, но любопытны тем,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что дети дают показатель использования батареек более 5 штук – 82%,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т.е. меньше чем взрослые: 86% - более 5 штук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Вопрос № 2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Что вы делаете с батарейками, когда заканчивается их срок службы?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35842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557338"/>
          <a:ext cx="8280400" cy="3887787"/>
        </p:xfrm>
        <a:graphic>
          <a:graphicData uri="http://schemas.openxmlformats.org/presentationml/2006/ole">
            <p:oleObj spid="_x0000_s35842" r:id="rId3" imgW="8279086" imgH="3889585" progId="Excel.Chart.8">
              <p:embed/>
            </p:oleObj>
          </a:graphicData>
        </a:graphic>
      </p:graphicFrame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684213" y="4724400"/>
            <a:ext cx="78486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orbel" pitchFamily="34" charset="0"/>
              </a:rPr>
              <a:t>Только </a:t>
            </a:r>
            <a:r>
              <a:rPr lang="ru-RU" sz="2800" b="1">
                <a:solidFill>
                  <a:srgbClr val="FF0000"/>
                </a:solidFill>
                <a:latin typeface="Corbel" pitchFamily="34" charset="0"/>
              </a:rPr>
              <a:t>9% населения </a:t>
            </a:r>
            <a:r>
              <a:rPr lang="ru-RU" sz="2800" b="1">
                <a:latin typeface="Corbel" pitchFamily="34" charset="0"/>
              </a:rPr>
              <a:t>участвует в грамотной утилизации использованных батареек. </a:t>
            </a:r>
            <a:r>
              <a:rPr lang="ru-RU">
                <a:latin typeface="Corbel" pitchFamily="34" charset="0"/>
              </a:rPr>
              <a:t/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Причём, из 300 опрошенных: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Собирают и сдают – </a:t>
            </a:r>
            <a:r>
              <a:rPr lang="ru-RU">
                <a:solidFill>
                  <a:srgbClr val="FF0000"/>
                </a:solidFill>
                <a:latin typeface="Corbel" pitchFamily="34" charset="0"/>
              </a:rPr>
              <a:t>25 детей </a:t>
            </a:r>
            <a:r>
              <a:rPr lang="ru-RU">
                <a:latin typeface="Corbel" pitchFamily="34" charset="0"/>
              </a:rPr>
              <a:t>(учащиеся школы № 19, участники акции по сбору батареек в школе) и только  </a:t>
            </a:r>
            <a:r>
              <a:rPr lang="ru-RU">
                <a:solidFill>
                  <a:srgbClr val="FF0000"/>
                </a:solidFill>
                <a:latin typeface="Corbel" pitchFamily="34" charset="0"/>
              </a:rPr>
              <a:t>3 взрослых и пенсионеров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Вопрос № 3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Знаете ли вы, что существуют специальные программы по утилизации батареек?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36866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650" y="1557338"/>
          <a:ext cx="7499350" cy="3700462"/>
        </p:xfrm>
        <a:graphic>
          <a:graphicData uri="http://schemas.openxmlformats.org/presentationml/2006/ole">
            <p:oleObj spid="_x0000_s36866" r:id="rId3" imgW="7498730" imgH="3700593" progId="Excel.Chart.8">
              <p:embed/>
            </p:oleObj>
          </a:graphicData>
        </a:graphic>
      </p:graphicFrame>
      <p:sp>
        <p:nvSpPr>
          <p:cNvPr id="36867" name="TextBox 5"/>
          <p:cNvSpPr txBox="1">
            <a:spLocks noChangeArrowheads="1"/>
          </p:cNvSpPr>
          <p:nvPr/>
        </p:nvSpPr>
        <p:spPr bwMode="auto">
          <a:xfrm>
            <a:off x="684213" y="4724400"/>
            <a:ext cx="78486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Corbel" pitchFamily="34" charset="0"/>
              </a:rPr>
              <a:t>13% населения </a:t>
            </a:r>
            <a:r>
              <a:rPr lang="ru-RU" sz="2800" b="1">
                <a:latin typeface="Corbel" pitchFamily="34" charset="0"/>
              </a:rPr>
              <a:t>знают о программах по утилизации использованных батареек</a:t>
            </a:r>
            <a:r>
              <a:rPr lang="ru-RU">
                <a:latin typeface="Corbel" pitchFamily="34" charset="0"/>
              </a:rPr>
              <a:t/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Из 300 опрошенных: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 Компетентны – </a:t>
            </a:r>
            <a:r>
              <a:rPr lang="ru-RU">
                <a:solidFill>
                  <a:srgbClr val="FF0000"/>
                </a:solidFill>
                <a:latin typeface="Corbel" pitchFamily="34" charset="0"/>
              </a:rPr>
              <a:t>25 детей </a:t>
            </a:r>
            <a:r>
              <a:rPr lang="ru-RU">
                <a:latin typeface="Corbel" pitchFamily="34" charset="0"/>
              </a:rPr>
              <a:t>(учащиеся школы № 19, участники акции по сбору батареек в школе) </a:t>
            </a:r>
            <a:r>
              <a:rPr lang="ru-RU">
                <a:solidFill>
                  <a:srgbClr val="FF0000"/>
                </a:solidFill>
                <a:latin typeface="Corbel" pitchFamily="34" charset="0"/>
              </a:rPr>
              <a:t>15 взрослых и 1 пенсионер.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7065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Вопрос № 4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Сколько загрязняет квадратных метров земли одна выброшенная батарейка?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37890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714500"/>
          <a:ext cx="8104188" cy="3730625"/>
        </p:xfrm>
        <a:graphic>
          <a:graphicData uri="http://schemas.openxmlformats.org/presentationml/2006/ole">
            <p:oleObj spid="_x0000_s37890" r:id="rId3" imgW="8108383" imgH="3731075" progId="Excel.Chart.8">
              <p:embed/>
            </p:oleObj>
          </a:graphicData>
        </a:graphic>
      </p:graphicFrame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539750" y="5732463"/>
            <a:ext cx="84248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rbel" pitchFamily="34" charset="0"/>
              </a:rPr>
              <a:t>37%</a:t>
            </a:r>
            <a:r>
              <a:rPr lang="ru-RU" sz="2400" b="1">
                <a:latin typeface="Corbel" pitchFamily="34" charset="0"/>
              </a:rPr>
              <a:t> населения даёт правильный ответ, а </a:t>
            </a:r>
            <a:r>
              <a:rPr lang="ru-RU" sz="2400" b="1">
                <a:solidFill>
                  <a:srgbClr val="FF0000"/>
                </a:solidFill>
                <a:latin typeface="Corbel" pitchFamily="34" charset="0"/>
              </a:rPr>
              <a:t>62%</a:t>
            </a:r>
            <a:r>
              <a:rPr lang="ru-RU" sz="2400" b="1">
                <a:latin typeface="Corbel" pitchFamily="34" charset="0"/>
              </a:rPr>
              <a:t> неадекватно оценивает вред разлагающейся в почве батарейки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7065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Вопрос № 4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Сколько загрязняет квадратных метров земли одна выброшенная батарейка?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3891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63713" y="1628775"/>
          <a:ext cx="5915025" cy="2120900"/>
        </p:xfrm>
        <a:graphic>
          <a:graphicData uri="http://schemas.openxmlformats.org/presentationml/2006/ole">
            <p:oleObj spid="_x0000_s38914" r:id="rId3" imgW="5919729" imgH="2121592" progId="Excel.Chart.8">
              <p:embed/>
            </p:oleObj>
          </a:graphicData>
        </a:graphic>
      </p:graphicFrame>
      <p:graphicFrame>
        <p:nvGraphicFramePr>
          <p:cNvPr id="38915" name="Содержимое 3"/>
          <p:cNvGraphicFramePr>
            <a:graphicFrameLocks/>
          </p:cNvGraphicFramePr>
          <p:nvPr/>
        </p:nvGraphicFramePr>
        <p:xfrm>
          <a:off x="2124075" y="3789363"/>
          <a:ext cx="5338763" cy="2120900"/>
        </p:xfrm>
        <a:graphic>
          <a:graphicData uri="http://schemas.openxmlformats.org/presentationml/2006/ole">
            <p:oleObj spid="_x0000_s38915" r:id="rId4" imgW="5340559" imgH="2121592" progId="Excel.Chart.8">
              <p:embed/>
            </p:oleObj>
          </a:graphicData>
        </a:graphic>
      </p:graphicFrame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179388" y="5949950"/>
            <a:ext cx="87137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rbel" pitchFamily="34" charset="0"/>
              </a:rPr>
              <a:t>42% детей </a:t>
            </a:r>
            <a:r>
              <a:rPr lang="ru-RU" sz="2400" b="1">
                <a:latin typeface="Corbel" pitchFamily="34" charset="0"/>
              </a:rPr>
              <a:t>представляют реальную угрозу разлагающейся в почве батарейки и только </a:t>
            </a:r>
            <a:r>
              <a:rPr lang="ru-RU" sz="2400" b="1">
                <a:solidFill>
                  <a:srgbClr val="FF0000"/>
                </a:solidFill>
                <a:latin typeface="Corbel" pitchFamily="34" charset="0"/>
              </a:rPr>
              <a:t>26%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6351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Вопрос № 5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Стали бы вы собирать и сдавать батарейки, если бы был такой пункт? 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39938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550" y="1557338"/>
          <a:ext cx="7385050" cy="4032250"/>
        </p:xfrm>
        <a:graphic>
          <a:graphicData uri="http://schemas.openxmlformats.org/presentationml/2006/ole">
            <p:oleObj spid="_x0000_s39938" r:id="rId3" imgW="7388992" imgH="4035902" progId="Excel.Chart.8">
              <p:embed/>
            </p:oleObj>
          </a:graphicData>
        </a:graphic>
      </p:graphicFrame>
      <p:sp>
        <p:nvSpPr>
          <p:cNvPr id="39939" name="TextBox 5"/>
          <p:cNvSpPr txBox="1">
            <a:spLocks noChangeArrowheads="1"/>
          </p:cNvSpPr>
          <p:nvPr/>
        </p:nvSpPr>
        <p:spPr bwMode="auto">
          <a:xfrm>
            <a:off x="323850" y="5229225"/>
            <a:ext cx="85693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Corbel" pitchFamily="34" charset="0"/>
              </a:rPr>
              <a:t>35 %</a:t>
            </a:r>
            <a:r>
              <a:rPr lang="ru-RU" sz="2800" b="1">
                <a:latin typeface="Corbel" pitchFamily="34" charset="0"/>
              </a:rPr>
              <a:t> населения готовы собирать батарейки и сдавать их на специальные пункты на любых условиях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6351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Вопрос № 5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Стали бы вы собирать и сдавать батарейки, если бы был такой пункт? 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0962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47813" y="1341438"/>
          <a:ext cx="6634162" cy="2187575"/>
        </p:xfrm>
        <a:graphic>
          <a:graphicData uri="http://schemas.openxmlformats.org/presentationml/2006/ole">
            <p:oleObj spid="_x0000_s40962" r:id="rId3" imgW="6633023" imgH="2188654" progId="Excel.Chart.8">
              <p:embed/>
            </p:oleObj>
          </a:graphicData>
        </a:graphic>
      </p:graphicFrame>
      <p:graphicFrame>
        <p:nvGraphicFramePr>
          <p:cNvPr id="40963" name="Содержимое 3"/>
          <p:cNvGraphicFramePr>
            <a:graphicFrameLocks/>
          </p:cNvGraphicFramePr>
          <p:nvPr/>
        </p:nvGraphicFramePr>
        <p:xfrm>
          <a:off x="1547813" y="3429000"/>
          <a:ext cx="6707187" cy="2265363"/>
        </p:xfrm>
        <a:graphic>
          <a:graphicData uri="http://schemas.openxmlformats.org/presentationml/2006/ole">
            <p:oleObj spid="_x0000_s40963" r:id="rId4" imgW="6706181" imgH="2261812" progId="Excel.Chart.8">
              <p:embed/>
            </p:oleObj>
          </a:graphicData>
        </a:graphic>
      </p:graphicFrame>
      <p:sp>
        <p:nvSpPr>
          <p:cNvPr id="40964" name="TextBox 8"/>
          <p:cNvSpPr txBox="1">
            <a:spLocks noChangeArrowheads="1"/>
          </p:cNvSpPr>
          <p:nvPr/>
        </p:nvSpPr>
        <p:spPr bwMode="auto">
          <a:xfrm>
            <a:off x="611188" y="5732463"/>
            <a:ext cx="82089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rbel" pitchFamily="34" charset="0"/>
              </a:rPr>
              <a:t>51% взрослых </a:t>
            </a:r>
            <a:r>
              <a:rPr lang="ru-RU" sz="2400" b="1">
                <a:latin typeface="Corbel" pitchFamily="34" charset="0"/>
              </a:rPr>
              <a:t>и пенсионеров готовы сдавать батарейки на любых условиях, а </a:t>
            </a:r>
            <a:r>
              <a:rPr lang="ru-RU" sz="2400" b="1">
                <a:solidFill>
                  <a:srgbClr val="FF0000"/>
                </a:solidFill>
                <a:latin typeface="Corbel" pitchFamily="34" charset="0"/>
              </a:rPr>
              <a:t>детей – 29%</a:t>
            </a:r>
          </a:p>
        </p:txBody>
      </p:sp>
      <p:sp>
        <p:nvSpPr>
          <p:cNvPr id="40965" name="TextBox 10"/>
          <p:cNvSpPr txBox="1">
            <a:spLocks noChangeArrowheads="1"/>
          </p:cNvSpPr>
          <p:nvPr/>
        </p:nvSpPr>
        <p:spPr bwMode="auto">
          <a:xfrm>
            <a:off x="323850" y="1844675"/>
            <a:ext cx="25193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У детей значителен материальный интерес в сборе и сдаче батареек – </a:t>
            </a:r>
            <a:r>
              <a:rPr lang="ru-RU" b="1">
                <a:solidFill>
                  <a:srgbClr val="FF0000"/>
                </a:solidFill>
                <a:latin typeface="Corbel" pitchFamily="34" charset="0"/>
              </a:rPr>
              <a:t>29%;</a:t>
            </a:r>
          </a:p>
          <a:p>
            <a:r>
              <a:rPr lang="ru-RU" b="1">
                <a:latin typeface="Corbel" pitchFamily="34" charset="0"/>
              </a:rPr>
              <a:t>у взрослых -</a:t>
            </a:r>
            <a:r>
              <a:rPr lang="ru-RU" b="1">
                <a:solidFill>
                  <a:srgbClr val="FF0000"/>
                </a:solidFill>
                <a:latin typeface="Corbel" pitchFamily="34" charset="0"/>
              </a:rPr>
              <a:t>10%</a:t>
            </a:r>
            <a:r>
              <a:rPr lang="ru-RU">
                <a:latin typeface="Corbel" pitchFamily="34" charset="0"/>
              </a:rPr>
              <a:t/>
            </a:r>
            <a:br>
              <a:rPr lang="ru-RU">
                <a:latin typeface="Corbel" pitchFamily="34" charset="0"/>
              </a:rPr>
            </a:br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Опрос населения города Коврова</a:t>
            </a:r>
            <a:endParaRPr lang="ru-RU" sz="3600" b="1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41986" name="Содержимое 6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" name="DSCN6885.MO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196975"/>
            <a:ext cx="8320088" cy="4679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2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C:\ВРЕМЕННО\Последнее фото\1 2015 год\Батарейка\Социологи\Обработка данных\DSCN64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852738"/>
            <a:ext cx="45370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ВРЕМЕННО\Последнее фото\1 2015 год\Батарейка\Социологи\Обработка данных\DSCN64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196975"/>
            <a:ext cx="29527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ВРЕМЕННО\Последнее фото\1 2015 год\Батарейка\Социологи\Обработка данных\DSCN64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1788" y="1196975"/>
            <a:ext cx="272891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8313" y="1889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Так собиралась наша группа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8313" y="1889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3010" name="TextBox 3"/>
          <p:cNvSpPr txBox="1">
            <a:spLocks noChangeArrowheads="1"/>
          </p:cNvSpPr>
          <p:nvPr/>
        </p:nvSpPr>
        <p:spPr bwMode="auto">
          <a:xfrm>
            <a:off x="323850" y="115888"/>
            <a:ext cx="84248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orbel" pitchFamily="34" charset="0"/>
              </a:rPr>
              <a:t>Анализ уровня экологической грамотности и ответственности населения города Коврова</a:t>
            </a:r>
            <a:endParaRPr lang="ru-RU" sz="2800">
              <a:solidFill>
                <a:srgbClr val="0070C0"/>
              </a:solidFill>
              <a:latin typeface="Corbe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850" y="1397000"/>
          <a:ext cx="8280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04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Результаты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Выводы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1.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13% населения </a:t>
                      </a:r>
                      <a:r>
                        <a:rPr lang="ru-RU" sz="1800" b="1" dirty="0" smtClean="0"/>
                        <a:t>знают о программах по утилизации использованных батареек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Низкий уровень экологической грамотности населения города Коврова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2.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42% детей </a:t>
                      </a:r>
                      <a:r>
                        <a:rPr lang="ru-RU" sz="1800" b="1" dirty="0" smtClean="0"/>
                        <a:t>представляют реальную угрозу разлагающейся в почве батарейки и только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26% взрослых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Экологическая грамотность детей выше чем взрослых и пенсионеров</a:t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(! Дети – учащиеся школы 19)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51% взрослых </a:t>
                      </a:r>
                      <a:r>
                        <a:rPr lang="ru-RU" sz="1800" b="1" dirty="0" smtClean="0"/>
                        <a:t>и пенсионеров готовы сдавать батарейки на любых условиях, а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детей – 29%;</a:t>
                      </a:r>
                      <a:br>
                        <a:rPr lang="ru-RU" sz="1800" b="1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ru-RU" b="1" dirty="0" smtClean="0"/>
                        <a:t>У детей значителен материальный интерес в сборе и сдаче батареек –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29%;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b="1" dirty="0" smtClean="0"/>
                        <a:t>у взрослых -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10%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Экологическая ответственность взрослых и пенсионеров выше, чем у детей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8313" y="1889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4034" name="TextBox 3"/>
          <p:cNvSpPr txBox="1">
            <a:spLocks noChangeArrowheads="1"/>
          </p:cNvSpPr>
          <p:nvPr/>
        </p:nvSpPr>
        <p:spPr bwMode="auto">
          <a:xfrm>
            <a:off x="755650" y="115888"/>
            <a:ext cx="7704138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Corbel" pitchFamily="34" charset="0"/>
              </a:rPr>
              <a:t>Анализ положительного и отрицательного </a:t>
            </a:r>
            <a:br>
              <a:rPr lang="ru-RU" sz="2800" b="1">
                <a:solidFill>
                  <a:srgbClr val="0070C0"/>
                </a:solidFill>
                <a:latin typeface="Corbel" pitchFamily="34" charset="0"/>
              </a:rPr>
            </a:br>
            <a:r>
              <a:rPr lang="ru-RU" sz="2800" b="1">
                <a:solidFill>
                  <a:srgbClr val="0070C0"/>
                </a:solidFill>
                <a:latin typeface="Corbel" pitchFamily="34" charset="0"/>
              </a:rPr>
              <a:t>значения батареек в жизни ковровчан</a:t>
            </a:r>
            <a:br>
              <a:rPr lang="ru-RU" sz="2800" b="1">
                <a:solidFill>
                  <a:srgbClr val="0070C0"/>
                </a:solidFill>
                <a:latin typeface="Corbel" pitchFamily="34" charset="0"/>
              </a:rPr>
            </a:br>
            <a:endParaRPr lang="ru-RU" sz="2800">
              <a:solidFill>
                <a:srgbClr val="0070C0"/>
              </a:solidFill>
              <a:latin typeface="Corbe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850" y="1397000"/>
          <a:ext cx="8280400" cy="5035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520280"/>
              </a:tblGrid>
              <a:tr h="27490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>1. Батарейки широко используются в быту для улучшения качества жизни  населения города Коврова</a:t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> </a:t>
                      </a:r>
                      <a:r>
                        <a:rPr lang="ru-RU" sz="1800" dirty="0" smtClean="0"/>
                        <a:t>(83% населения использует в своей повседневной жизни более 5 батареек, из них 47% - более 10!)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800" dirty="0" smtClean="0"/>
                        <a:t>+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947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>2. </a:t>
                      </a:r>
                      <a:r>
                        <a:rPr lang="ru-RU" sz="2400" b="1" dirty="0" smtClean="0"/>
                        <a:t>Только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9%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населения </a:t>
                      </a:r>
                      <a:r>
                        <a:rPr lang="ru-RU" sz="2400" b="1" dirty="0" smtClean="0"/>
                        <a:t>участвует в грамотной утилизации использованных батареек. Следовательно,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92% </a:t>
                      </a:r>
                      <a:r>
                        <a:rPr lang="ru-RU" sz="2400" b="1" dirty="0" smtClean="0"/>
                        <a:t>населения загрязняет среду разлагающимися батарейками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6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ru-RU" sz="9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>
            <a:spLocks noChangeArrowheads="1"/>
          </p:cNvSpPr>
          <p:nvPr/>
        </p:nvSpPr>
        <p:spPr bwMode="auto">
          <a:xfrm>
            <a:off x="323850" y="333375"/>
            <a:ext cx="8462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  <a:p>
            <a:endParaRPr lang="ru-RU">
              <a:latin typeface="Corbel" pitchFamily="34" charset="0"/>
            </a:endParaRPr>
          </a:p>
        </p:txBody>
      </p:sp>
      <p:sp>
        <p:nvSpPr>
          <p:cNvPr id="45058" name="TextBox 2"/>
          <p:cNvSpPr txBox="1">
            <a:spLocks noChangeArrowheads="1"/>
          </p:cNvSpPr>
          <p:nvPr/>
        </p:nvSpPr>
        <p:spPr bwMode="auto">
          <a:xfrm>
            <a:off x="827088" y="620713"/>
            <a:ext cx="7848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0070C0"/>
                </a:solidFill>
                <a:latin typeface="Corbel" pitchFamily="34" charset="0"/>
              </a:rPr>
              <a:t>Спасибо за внимание!</a:t>
            </a:r>
          </a:p>
        </p:txBody>
      </p:sp>
      <p:pic>
        <p:nvPicPr>
          <p:cNvPr id="45059" name="Рисунок 3" descr="OZttUZnRkT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33600"/>
            <a:ext cx="7632700" cy="431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1700213"/>
            <a:ext cx="8712200" cy="10810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Если тебе интересно, присоединяйся!</a:t>
            </a: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11188" y="2708275"/>
          <a:ext cx="8064500" cy="3567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79284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химики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физики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социологи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биологи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экологи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76888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Исследование свойств веществ, которые можно исследовать в работе батарейки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Изучение области применения гальванических элементов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Опрос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друзей, соседей о широте применения батареек и способах утилизации населением батареек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Анализ исследований ученых о вредном влиянии отработанных батареек на окружающую среду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178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Видеорепортаж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«Химия батарейки»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Презентация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«Батарейка служит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людям»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Информа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ционный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бюллетень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Статья в школьную газету «Зеркало» и на школьный сайт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6408" name="TextBox 4"/>
          <p:cNvSpPr txBox="1">
            <a:spLocks noChangeArrowheads="1"/>
          </p:cNvSpPr>
          <p:nvPr/>
        </p:nvSpPr>
        <p:spPr bwMode="auto">
          <a:xfrm>
            <a:off x="827088" y="115888"/>
            <a:ext cx="73453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Corbel" pitchFamily="34" charset="0"/>
              </a:rPr>
              <a:t>Актуальность</a:t>
            </a:r>
          </a:p>
        </p:txBody>
      </p:sp>
      <p:sp>
        <p:nvSpPr>
          <p:cNvPr id="16409" name="TextBox 5"/>
          <p:cNvSpPr txBox="1">
            <a:spLocks noChangeArrowheads="1"/>
          </p:cNvSpPr>
          <p:nvPr/>
        </p:nvSpPr>
        <p:spPr bwMode="auto">
          <a:xfrm>
            <a:off x="900113" y="981075"/>
            <a:ext cx="7559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1. Жизнь </a:t>
            </a:r>
            <a:r>
              <a:rPr lang="ru-RU" i="1">
                <a:latin typeface="Corbel" pitchFamily="34" charset="0"/>
              </a:rPr>
              <a:t>человечества</a:t>
            </a:r>
            <a:r>
              <a:rPr lang="ru-RU">
                <a:latin typeface="Corbel" pitchFamily="34" charset="0"/>
              </a:rPr>
              <a:t> и батарейка </a:t>
            </a:r>
            <a:br>
              <a:rPr lang="ru-RU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>2. Школьная жизнь и межпредметный проект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755650" y="404813"/>
            <a:ext cx="7345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Corbel" pitchFamily="34" charset="0"/>
              </a:rPr>
              <a:t>Идея нашего проекта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611188" y="2492375"/>
            <a:ext cx="77771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i="1">
                <a:latin typeface="Corbel" pitchFamily="34" charset="0"/>
              </a:rPr>
              <a:t>Какова цена батарейки в нашей жизни и что с ней делать?</a:t>
            </a:r>
            <a:endParaRPr lang="ru-RU" sz="3600">
              <a:latin typeface="Corbel" pitchFamily="34" charset="0"/>
            </a:endParaRPr>
          </a:p>
          <a:p>
            <a:pPr algn="ctr"/>
            <a:endParaRPr lang="ru-RU" sz="3600">
              <a:latin typeface="Corbel" pitchFamily="34" charset="0"/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827088" y="1989138"/>
            <a:ext cx="7200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rbel" pitchFamily="34" charset="0"/>
              </a:rPr>
              <a:t>Спросить у населения: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ВРЕМЕННО\Последнее фото\1 2015 год\Батарейка\Социологи\100NIKON\DSCN6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73238"/>
            <a:ext cx="4321175" cy="3406775"/>
          </a:xfrm>
          <a:prstGeom prst="rect">
            <a:avLst/>
          </a:prstGeom>
          <a:noFill/>
          <a:ln w="9525">
            <a:solidFill>
              <a:srgbClr val="2A6D7D"/>
            </a:solidFill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388" y="260350"/>
            <a:ext cx="8569325" cy="1439863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Цели и задачи проектной деятельности группы «Социологи»</a:t>
            </a:r>
          </a:p>
          <a:p>
            <a:pPr algn="ctr" fontAlgn="auto">
              <a:spcAft>
                <a:spcPts val="0"/>
              </a:spcAft>
              <a:defRPr/>
            </a:pPr>
            <a:endParaRPr lang="ru-RU" b="1" dirty="0">
              <a:latin typeface="+mj-lt"/>
              <a:ea typeface="+mj-ea"/>
              <a:cs typeface="+mj-cs"/>
            </a:endParaRPr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107950" y="1412875"/>
            <a:ext cx="43926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>
                <a:latin typeface="Corbel" pitchFamily="34" charset="0"/>
              </a:rPr>
              <a:t>Цель:</a:t>
            </a:r>
            <a:r>
              <a:rPr lang="ru-RU" u="sng">
                <a:latin typeface="Corbel" pitchFamily="34" charset="0"/>
              </a:rPr>
              <a:t> </a:t>
            </a:r>
            <a:r>
              <a:rPr lang="ru-RU" b="1" i="1">
                <a:latin typeface="Corbel" pitchFamily="34" charset="0"/>
              </a:rPr>
              <a:t>анализировать плюсы и минусы батарейки через </a:t>
            </a:r>
            <a:br>
              <a:rPr lang="ru-RU" b="1" i="1">
                <a:latin typeface="Corbel" pitchFamily="34" charset="0"/>
              </a:rPr>
            </a:br>
            <a:r>
              <a:rPr lang="ru-RU" b="1" i="1">
                <a:latin typeface="Corbel" pitchFamily="34" charset="0"/>
              </a:rPr>
              <a:t>социологический опрос населения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0825" y="2636838"/>
            <a:ext cx="4321175" cy="3570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Aft>
                <a:spcPts val="0"/>
              </a:spcAft>
              <a:defRPr/>
            </a:pPr>
            <a:r>
              <a:rPr lang="ru-RU" sz="1600" b="1" u="sng" dirty="0">
                <a:latin typeface="+mn-lt"/>
              </a:rPr>
              <a:t>Задачи:</a:t>
            </a:r>
            <a:endParaRPr lang="ru-RU" sz="1600" b="1" dirty="0">
              <a:latin typeface="+mn-lt"/>
            </a:endParaRP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1)разработать анкету и провести социологический опрос населения;</a:t>
            </a:r>
            <a:br>
              <a:rPr lang="ru-RU" sz="1600" b="1" dirty="0">
                <a:latin typeface="+mn-lt"/>
              </a:rPr>
            </a:br>
            <a:endParaRPr lang="ru-RU" sz="1600" b="1" dirty="0">
              <a:latin typeface="+mn-lt"/>
            </a:endParaRP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3)оценить положительное и отрицательное значение батареек в жизни </a:t>
            </a:r>
            <a:r>
              <a:rPr lang="ru-RU" sz="1600" b="1" dirty="0" err="1">
                <a:latin typeface="+mn-lt"/>
              </a:rPr>
              <a:t>ковровчан</a:t>
            </a:r>
            <a:r>
              <a:rPr lang="ru-RU" sz="1600" b="1" dirty="0">
                <a:latin typeface="+mn-lt"/>
              </a:rPr>
              <a:t>;</a:t>
            </a:r>
            <a:br>
              <a:rPr lang="ru-RU" sz="1600" b="1" dirty="0">
                <a:latin typeface="+mn-lt"/>
              </a:rPr>
            </a:br>
            <a:endParaRPr lang="ru-RU" sz="1600" b="1" dirty="0">
              <a:latin typeface="+mn-lt"/>
            </a:endParaRP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4)выпустить информационный бюллетень «Батарейки в вашем доме» по итогам социологического опроса;</a:t>
            </a:r>
            <a:br>
              <a:rPr lang="ru-RU" sz="1600" b="1" dirty="0">
                <a:latin typeface="+mn-lt"/>
              </a:rPr>
            </a:br>
            <a:endParaRPr lang="ru-RU" sz="1600" b="1" dirty="0">
              <a:latin typeface="+mn-lt"/>
            </a:endParaRP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5)пропагандировать экологические знания по утилизации батарейки.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750" y="11588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Планирование работы</a:t>
            </a:r>
          </a:p>
        </p:txBody>
      </p:sp>
      <p:pic>
        <p:nvPicPr>
          <p:cNvPr id="19458" name="Picture 2" descr="C:\ВРЕМЕННО\Последнее фото\1 2015 год\Батарейка\Социологи\100NIKON\DSCN62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08050"/>
            <a:ext cx="78263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 l="25098" t="18913" r="25000" b="16118"/>
          <a:stretch>
            <a:fillRect/>
          </a:stretch>
        </p:blipFill>
        <p:spPr bwMode="auto">
          <a:xfrm>
            <a:off x="755650" y="0"/>
            <a:ext cx="7920038" cy="663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260350"/>
            <a:ext cx="8137525" cy="1693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j-lt"/>
              </a:rPr>
              <a:t>Социологический опрос </a:t>
            </a:r>
            <a:r>
              <a:rPr lang="ru-RU" sz="3600" b="1" dirty="0">
                <a:latin typeface="+mj-lt"/>
              </a:rPr>
              <a:t/>
            </a:r>
            <a:br>
              <a:rPr lang="ru-RU" sz="3600" b="1" dirty="0">
                <a:latin typeface="+mj-lt"/>
              </a:rPr>
            </a:br>
            <a:r>
              <a:rPr lang="ru-RU" sz="3600" b="1" dirty="0">
                <a:latin typeface="+mj-lt"/>
              </a:rPr>
              <a:t>   </a:t>
            </a:r>
            <a:r>
              <a:rPr lang="ru-RU" sz="3600" b="1" dirty="0">
                <a:solidFill>
                  <a:srgbClr val="0070C0"/>
                </a:solidFill>
                <a:latin typeface="+mj-lt"/>
              </a:rPr>
              <a:t>«</a:t>
            </a:r>
            <a:r>
              <a:rPr lang="ru-RU" sz="3600" b="1" dirty="0">
                <a:solidFill>
                  <a:srgbClr val="0070C0"/>
                </a:solidFill>
                <a:latin typeface="+mj-lt"/>
              </a:rPr>
              <a:t>Батарейки в вашем доме»</a:t>
            </a:r>
            <a:r>
              <a:rPr lang="ru-RU" sz="3600" i="1" dirty="0">
                <a:solidFill>
                  <a:srgbClr val="0070C0"/>
                </a:solidFill>
                <a:latin typeface="+mj-lt"/>
              </a:rPr>
              <a:t>	</a:t>
            </a:r>
            <a:endParaRPr lang="ru-RU" sz="3600" dirty="0">
              <a:solidFill>
                <a:srgbClr val="0070C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j-lt"/>
            </a:endParaRPr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539750" y="1844675"/>
            <a:ext cx="8135938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latin typeface="Corbel" pitchFamily="34" charset="0"/>
              </a:rPr>
              <a:t>Цель социологического опроса населения:</a:t>
            </a:r>
            <a:r>
              <a:rPr lang="ru-RU" sz="3200" b="1">
                <a:latin typeface="Corbel" pitchFamily="34" charset="0"/>
              </a:rPr>
              <a:t> </a:t>
            </a:r>
          </a:p>
          <a:p>
            <a:pPr algn="ctr"/>
            <a:r>
              <a:rPr lang="ru-RU" sz="3200" b="1">
                <a:latin typeface="Corbel" pitchFamily="34" charset="0"/>
              </a:rPr>
              <a:t/>
            </a:r>
            <a:br>
              <a:rPr lang="ru-RU" sz="3200" b="1">
                <a:latin typeface="Corbel" pitchFamily="34" charset="0"/>
              </a:rPr>
            </a:br>
            <a:r>
              <a:rPr lang="ru-RU" sz="3200" b="1">
                <a:latin typeface="Corbel" pitchFamily="34" charset="0"/>
              </a:rPr>
              <a:t>о</a:t>
            </a:r>
            <a:r>
              <a:rPr lang="ru-RU" sz="3200" b="1" i="1">
                <a:latin typeface="Corbel" pitchFamily="34" charset="0"/>
              </a:rPr>
              <a:t>пределить  широту использования батареек населением и его информированность о способах  утилизации использованных батареек</a:t>
            </a:r>
            <a:endParaRPr lang="ru-RU" sz="3200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72cecfd048a2dd254d13341ed69a17997ee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1361</TotalTime>
  <Words>756</Words>
  <Application>Microsoft Office PowerPoint</Application>
  <PresentationFormat>Экран (4:3)</PresentationFormat>
  <Paragraphs>101</Paragraphs>
  <Slides>32</Slides>
  <Notes>0</Notes>
  <HiddenSlides>0</HiddenSlides>
  <MMClips>2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6" baseType="lpstr">
      <vt:lpstr>Corbel</vt:lpstr>
      <vt:lpstr>Arial</vt:lpstr>
      <vt:lpstr>Wingdings 2</vt:lpstr>
      <vt:lpstr>Verdana</vt:lpstr>
      <vt:lpstr>Calibri</vt:lpstr>
      <vt:lpstr>Gill Sans MT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Диаграмма Microsoft Excel</vt:lpstr>
      <vt:lpstr> «Плюсы и минусы  БАТАРЕЙКИ»</vt:lpstr>
      <vt:lpstr>Слайд 2</vt:lpstr>
      <vt:lpstr>Слайд 3</vt:lpstr>
      <vt:lpstr>Если тебе интересно, присоединяйся!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Опрос населения города Коврова</vt:lpstr>
      <vt:lpstr>Слайд 18</vt:lpstr>
      <vt:lpstr>Результаты соцопроса</vt:lpstr>
      <vt:lpstr>Информационный бюллетень «Батарейки в вашем доме»</vt:lpstr>
      <vt:lpstr>Вопрос № 1   Сколько батареек используется в вашем  доме?</vt:lpstr>
      <vt:lpstr>Вопрос № 1   Сколько батареек используется в вашем  доме?</vt:lpstr>
      <vt:lpstr> Вопрос № 2 Что вы делаете с батарейками, когда заканчивается их срок службы? </vt:lpstr>
      <vt:lpstr>Вопрос № 3 Знаете ли вы, что существуют специальные программы по утилизации батареек?</vt:lpstr>
      <vt:lpstr> Вопрос № 4 Сколько загрязняет квадратных метров земли одна выброшенная батарейка?  </vt:lpstr>
      <vt:lpstr> Вопрос № 4 Сколько загрязняет квадратных метров земли одна выброшенная батарейка?  </vt:lpstr>
      <vt:lpstr>Вопрос № 5 Стали бы вы собирать и сдавать батарейки, если бы был такой пункт?  </vt:lpstr>
      <vt:lpstr>Вопрос № 5 Стали бы вы собирать и сдавать батарейки, если бы был такой пункт?  </vt:lpstr>
      <vt:lpstr>Опрос населения города Коврова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Информационный бюллетень «Плюсы и минусы  БАТАРЕЙКИ»</dc:title>
  <dc:creator>Admin</dc:creator>
  <cp:lastModifiedBy>Vladislav.Kulakov</cp:lastModifiedBy>
  <cp:revision>96</cp:revision>
  <dcterms:created xsi:type="dcterms:W3CDTF">2015-02-25T19:13:34Z</dcterms:created>
  <dcterms:modified xsi:type="dcterms:W3CDTF">2016-05-10T14:04:42Z</dcterms:modified>
</cp:coreProperties>
</file>